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2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Online Shopper’s Intention"/>
          <p:cNvSpPr txBox="1"/>
          <p:nvPr/>
        </p:nvSpPr>
        <p:spPr>
          <a:xfrm>
            <a:off x="3699573" y="2666999"/>
            <a:ext cx="56056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>
                <a:solidFill>
                  <a:srgbClr val="FFFFFF"/>
                </a:solidFill>
              </a:defRPr>
            </a:lvl1pPr>
          </a:lstStyle>
          <a:p>
            <a:r>
              <a:t>Online Shopper’s Intention</a:t>
            </a:r>
          </a:p>
        </p:txBody>
      </p:sp>
      <p:sp>
        <p:nvSpPr>
          <p:cNvPr id="167" name="How to best optimise the customer’s online experience?"/>
          <p:cNvSpPr txBox="1"/>
          <p:nvPr/>
        </p:nvSpPr>
        <p:spPr>
          <a:xfrm>
            <a:off x="859472" y="4216399"/>
            <a:ext cx="1131125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500" i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How to best optimise the customer’s online experience?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5B4E-591E-1842-80E9-5F06A1D7AED5}"/>
              </a:ext>
            </a:extLst>
          </p:cNvPr>
          <p:cNvSpPr txBox="1"/>
          <p:nvPr/>
        </p:nvSpPr>
        <p:spPr>
          <a:xfrm>
            <a:off x="4884516" y="5765799"/>
            <a:ext cx="393539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CS- 513 A KDD -Final Project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Table"/>
          <p:cNvGraphicFramePr/>
          <p:nvPr/>
        </p:nvGraphicFramePr>
        <p:xfrm>
          <a:off x="5035887" y="1295739"/>
          <a:ext cx="2933024" cy="7162118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2933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76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sym typeface="Avenir Next Demi Bold"/>
                        </a:rPr>
                        <a:t>Model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Naive Bayes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KNN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Decision Tree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K Means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7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ANN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7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Random Forest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7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500">
                          <a:solidFill>
                            <a:srgbClr val="A6AAA9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Naive Bayes"/>
          <p:cNvSpPr txBox="1"/>
          <p:nvPr/>
        </p:nvSpPr>
        <p:spPr>
          <a:xfrm>
            <a:off x="5733415" y="726988"/>
            <a:ext cx="15379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Naive Bayes</a:t>
            </a:r>
          </a:p>
        </p:txBody>
      </p:sp>
      <p:pic>
        <p:nvPicPr>
          <p:cNvPr id="212" name="Screen Shot 2019-12-10 at 10.16.53 AM.png" descr="Screen Shot 2019-12-10 at 10.16.5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803" y="5453101"/>
            <a:ext cx="5765801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e have a naive assumption that each column is independent  of each other and the conditional probability with respect to the classes are calculated.…"/>
          <p:cNvSpPr txBox="1"/>
          <p:nvPr/>
        </p:nvSpPr>
        <p:spPr>
          <a:xfrm>
            <a:off x="1050315" y="2771227"/>
            <a:ext cx="4540347" cy="448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We have a naive assumption that each column is independent  of each other and the conditional probability with respect to the classes are calculated.</a:t>
            </a:r>
          </a:p>
          <a:p>
            <a:pPr marL="228600" indent="-228600">
              <a:buSzPct val="100000"/>
              <a:buChar char="•"/>
            </a:pPr>
            <a:r>
              <a:t>The precision for the Revenue - False(0) has considerably bet the baseline model(random).</a:t>
            </a:r>
          </a:p>
          <a:p>
            <a:pPr marL="228600" indent="-228600">
              <a:buSzPct val="100000"/>
              <a:buChar char="•"/>
            </a:pPr>
            <a:r>
              <a:t>The precision for the Revenue-True(1) is at par with baseline model.</a:t>
            </a:r>
          </a:p>
        </p:txBody>
      </p:sp>
      <p:pic>
        <p:nvPicPr>
          <p:cNvPr id="214" name="Bayes_rule.png" descr="Bayes_rule.png"/>
          <p:cNvPicPr>
            <a:picLocks noChangeAspect="1"/>
          </p:cNvPicPr>
          <p:nvPr/>
        </p:nvPicPr>
        <p:blipFill>
          <a:blip r:embed="rId3"/>
          <a:srcRect b="22181"/>
          <a:stretch>
            <a:fillRect/>
          </a:stretch>
        </p:blipFill>
        <p:spPr>
          <a:xfrm>
            <a:off x="6509353" y="2007766"/>
            <a:ext cx="5854701" cy="2609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K Nearest Neighbour"/>
          <p:cNvSpPr txBox="1"/>
          <p:nvPr/>
        </p:nvSpPr>
        <p:spPr>
          <a:xfrm>
            <a:off x="5209794" y="197498"/>
            <a:ext cx="258521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K Nearest Neighbour</a:t>
            </a:r>
          </a:p>
        </p:txBody>
      </p:sp>
      <p:pic>
        <p:nvPicPr>
          <p:cNvPr id="217" name="k values vs precision.png" descr="k values vs preci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18" y="5508420"/>
            <a:ext cx="5918201" cy="394546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Model was iterated for 1 to 10 neighbours"/>
          <p:cNvSpPr txBox="1"/>
          <p:nvPr/>
        </p:nvSpPr>
        <p:spPr>
          <a:xfrm>
            <a:off x="7059615" y="1633209"/>
            <a:ext cx="525500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Char char="•"/>
            </a:lvl1pPr>
          </a:lstStyle>
          <a:p>
            <a:r>
              <a:t>Model was iterated for 1 to 10 neighbours</a:t>
            </a:r>
          </a:p>
        </p:txBody>
      </p:sp>
      <p:sp>
        <p:nvSpPr>
          <p:cNvPr id="219" name="The precision for Class 0 was relatively high  than Class 1"/>
          <p:cNvSpPr txBox="1"/>
          <p:nvPr/>
        </p:nvSpPr>
        <p:spPr>
          <a:xfrm>
            <a:off x="7074504" y="2196487"/>
            <a:ext cx="545795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The precision for Class 0 was relatively high </a:t>
            </a:r>
            <a:br/>
            <a:r>
              <a:t>than Class 1 </a:t>
            </a:r>
          </a:p>
        </p:txBody>
      </p:sp>
      <p:pic>
        <p:nvPicPr>
          <p:cNvPr id="220" name="Screen Shot 2019-12-10 at 10.00.45 AM.png" descr="Screen Shot 2019-12-10 at 10.00.4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9" y="7606371"/>
            <a:ext cx="5905501" cy="18923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129655823"/>
              </p:ext>
            </p:extLst>
          </p:nvPr>
        </p:nvGraphicFramePr>
        <p:xfrm>
          <a:off x="476237" y="1088020"/>
          <a:ext cx="4984791" cy="656077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661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500" b="0">
                          <a:sym typeface="Avenir Next Demi Bol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Revenue  - True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Revenue  - False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0.37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0.22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0.37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0.23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0.31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2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0.21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2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 dirty="0">
                          <a:solidFill>
                            <a:srgbClr val="A6AAA9"/>
                          </a:solidFill>
                          <a:sym typeface="Avenir Next Demi Bold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0.23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2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0.17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2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2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0.99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 dirty="0">
                          <a:solidFill>
                            <a:srgbClr val="838787"/>
                          </a:solidFill>
                          <a:sym typeface="Avenir Next Medium"/>
                        </a:rPr>
                        <a:t>0.17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22" name="In the below graph every odd K values tend to shoe more precision  because of the fact that the problem is a binary classification problem."/>
          <p:cNvSpPr txBox="1"/>
          <p:nvPr/>
        </p:nvSpPr>
        <p:spPr>
          <a:xfrm>
            <a:off x="7111044" y="3075209"/>
            <a:ext cx="498479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In the below graph every odd K values tend to shoe more precision </a:t>
            </a:r>
            <a:br/>
            <a:r>
              <a:t>because of the fact that the problem is a binary classification problem.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ecision Tree"/>
          <p:cNvSpPr txBox="1"/>
          <p:nvPr/>
        </p:nvSpPr>
        <p:spPr>
          <a:xfrm>
            <a:off x="5660771" y="671013"/>
            <a:ext cx="16832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Decision Tree</a:t>
            </a:r>
          </a:p>
        </p:txBody>
      </p:sp>
      <p:pic>
        <p:nvPicPr>
          <p:cNvPr id="225" name="Screen Shot 2019-12-10 at 9.46.49 AM.png" descr="Screen Shot 2019-12-10 at 9.46.49 AM.png"/>
          <p:cNvPicPr>
            <a:picLocks noChangeAspect="1"/>
          </p:cNvPicPr>
          <p:nvPr/>
        </p:nvPicPr>
        <p:blipFill>
          <a:blip r:embed="rId2"/>
          <a:srcRect l="18647" t="32566" r="42500" b="2845"/>
          <a:stretch>
            <a:fillRect/>
          </a:stretch>
        </p:blipFill>
        <p:spPr>
          <a:xfrm>
            <a:off x="7909192" y="1770540"/>
            <a:ext cx="4519369" cy="469565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imilarly like Naive Bayes, Decision Tree has surpassed  the baseline model for Revenue-False(0), but on par with the  baseline model for Revenue-True(1).…"/>
          <p:cNvSpPr txBox="1"/>
          <p:nvPr/>
        </p:nvSpPr>
        <p:spPr>
          <a:xfrm>
            <a:off x="455690" y="2482850"/>
            <a:ext cx="6705231" cy="478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Similarly like Naive Bayes, Decision Tree has surpassed </a:t>
            </a:r>
            <a:br/>
            <a:r>
              <a:t>the baseline model for Revenue-False(0), but on par with the </a:t>
            </a:r>
            <a:br/>
            <a:r>
              <a:t>baseline model for Revenue-True(1).</a:t>
            </a:r>
          </a:p>
          <a:p>
            <a:pPr marL="228600" indent="-228600">
              <a:buSzPct val="100000"/>
              <a:buChar char="•"/>
            </a:pPr>
            <a:r>
              <a:t>This model is on par with NB.</a:t>
            </a:r>
          </a:p>
          <a:p>
            <a:pPr marL="228600" indent="-228600">
              <a:buSzPct val="100000"/>
              <a:buChar char="•"/>
            </a:pPr>
            <a:r>
              <a:t>From this model the most important features used to build the model</a:t>
            </a:r>
            <a:br/>
            <a:r>
              <a:t>is extracted and plotted.</a:t>
            </a:r>
          </a:p>
          <a:p>
            <a:pPr marL="228600" indent="-228600">
              <a:buSzPct val="100000"/>
              <a:buChar char="•"/>
            </a:pPr>
            <a:r>
              <a:t>In which “PAGE VALUE” seems to be the most important attribute </a:t>
            </a:r>
            <a:br/>
            <a:r>
              <a:t>for classifying.</a:t>
            </a:r>
          </a:p>
        </p:txBody>
      </p:sp>
      <p:pic>
        <p:nvPicPr>
          <p:cNvPr id="227" name="Screen Shot 2019-12-10 at 10.12.14 AM.png" descr="Screen Shot 2019-12-10 at 10.12.1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070" y="7079120"/>
            <a:ext cx="4519460" cy="1442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K Means"/>
          <p:cNvSpPr txBox="1"/>
          <p:nvPr/>
        </p:nvSpPr>
        <p:spPr>
          <a:xfrm>
            <a:off x="5945505" y="640210"/>
            <a:ext cx="111379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K Means</a:t>
            </a:r>
          </a:p>
        </p:txBody>
      </p:sp>
      <p:pic>
        <p:nvPicPr>
          <p:cNvPr id="230" name="Screen Shot 2019-12-10 at 10.24.57 AM.png" descr="Screen Shot 2019-12-10 at 10.24.5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92" y="1797260"/>
            <a:ext cx="6009155" cy="467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K Means is an unsupervised model that groups the  features into clusters.…"/>
          <p:cNvSpPr txBox="1"/>
          <p:nvPr/>
        </p:nvSpPr>
        <p:spPr>
          <a:xfrm>
            <a:off x="391348" y="1568754"/>
            <a:ext cx="5854967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K Means is an unsupervised model that groups the </a:t>
            </a:r>
            <a:br/>
            <a:r>
              <a:t>features into clusters.</a:t>
            </a:r>
          </a:p>
          <a:p>
            <a:pPr marL="228600" indent="-228600">
              <a:buSzPct val="100000"/>
              <a:buChar char="•"/>
            </a:pPr>
            <a:r>
              <a:t>To find the optimal number of clusters we draw the elbow</a:t>
            </a:r>
            <a:br/>
            <a:r>
              <a:t>curve using the WCSS-Within Cluster Sum of Squares.</a:t>
            </a:r>
          </a:p>
          <a:p>
            <a:pPr marL="228600" indent="-228600">
              <a:buSzPct val="100000"/>
              <a:buChar char="•"/>
            </a:pPr>
            <a:r>
              <a:t>WCSS is a statistical method to compute the difference in the square of distances between the centroid and the points in cluster.</a:t>
            </a:r>
          </a:p>
          <a:p>
            <a:pPr marL="228600" indent="-228600">
              <a:buSzPct val="100000"/>
              <a:buChar char="•"/>
            </a:pPr>
            <a:r>
              <a:t>The goal is to have minimal number of clusters with minimal WCSS.</a:t>
            </a:r>
          </a:p>
        </p:txBody>
      </p:sp>
      <p:pic>
        <p:nvPicPr>
          <p:cNvPr id="232" name="Image 12-10-19 at 12.59 PM.jpg" descr="Image 12-10-19 at 12.59 P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0" y="7277736"/>
            <a:ext cx="4762501" cy="171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rtificial Neural Network"/>
          <p:cNvSpPr txBox="1"/>
          <p:nvPr/>
        </p:nvSpPr>
        <p:spPr>
          <a:xfrm>
            <a:off x="5009896" y="635403"/>
            <a:ext cx="298500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Artificial Neural Network</a:t>
            </a:r>
          </a:p>
        </p:txBody>
      </p:sp>
      <p:pic>
        <p:nvPicPr>
          <p:cNvPr id="235" name="Screen Shot 2019-12-10 at 10.23.33 AM.png" descr="Screen Shot 2019-12-10 at 10.23.3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95" y="2725903"/>
            <a:ext cx="5880101" cy="185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Comparing with the other models and baseline, ANN has performed well for Revenue-False(0), but has failed to beat the baseline in Revenue-True(1).…"/>
          <p:cNvSpPr txBox="1"/>
          <p:nvPr/>
        </p:nvSpPr>
        <p:spPr>
          <a:xfrm>
            <a:off x="215114" y="2204528"/>
            <a:ext cx="6705231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Comparing with the other models and baseline, ANN has performed well for Revenue-False(0), but has failed to beat the baseline in Revenue-True(1).</a:t>
            </a:r>
          </a:p>
          <a:p>
            <a:pPr marL="228600" indent="-228600">
              <a:buSzPct val="100000"/>
              <a:buChar char="•"/>
            </a:pPr>
            <a:r>
              <a:t>This model was built with 8 hidden layers, with learning rate 0.0001 and optimiser to be Adam.</a:t>
            </a:r>
          </a:p>
          <a:p>
            <a:pPr marL="228600" indent="-228600">
              <a:buSzPct val="100000"/>
              <a:buChar char="•"/>
            </a:pPr>
            <a:r>
              <a:t>All the parameters are used with hyper tuning, i.e., the parameters were tried with trial and error.</a:t>
            </a:r>
          </a:p>
          <a:p>
            <a:pPr marL="228600" indent="-228600">
              <a:buSzPct val="100000"/>
              <a:buChar char="•"/>
            </a:pPr>
            <a:r>
              <a:t>Models with higher or lower hidden layers tend to fail with perfect precision for the Revenue-False(0) and no precision on Revenue-True(1)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andom Forest"/>
          <p:cNvSpPr txBox="1"/>
          <p:nvPr/>
        </p:nvSpPr>
        <p:spPr>
          <a:xfrm>
            <a:off x="5565393" y="569577"/>
            <a:ext cx="187401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Random Forest</a:t>
            </a:r>
          </a:p>
        </p:txBody>
      </p:sp>
      <p:pic>
        <p:nvPicPr>
          <p:cNvPr id="239" name="Screen Shot 2019-12-10 at 10.20.26 AM.png" descr="Screen Shot 2019-12-10 at 10.20.2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93" y="7774400"/>
            <a:ext cx="4865928" cy="1586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 12-10-19 at 1.07 PM.jpg" descr="Image 12-10-19 at 1.07 P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534" y="5877879"/>
            <a:ext cx="4945144" cy="354778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1" name="Table"/>
          <p:cNvGraphicFramePr/>
          <p:nvPr>
            <p:extLst>
              <p:ext uri="{D42A27DB-BD31-4B8C-83A1-F6EECF244321}">
                <p14:modId xmlns:p14="http://schemas.microsoft.com/office/powerpoint/2010/main" val="513194137"/>
              </p:ext>
            </p:extLst>
          </p:nvPr>
        </p:nvGraphicFramePr>
        <p:xfrm>
          <a:off x="1130482" y="803402"/>
          <a:ext cx="4118550" cy="6778362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37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No of Trees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Revenue  - False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Revenue  - True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100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0.55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0.56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0.57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400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0.55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500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0.56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600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0.56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700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0.56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8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 dirty="0">
                          <a:solidFill>
                            <a:srgbClr val="838787"/>
                          </a:solidFill>
                          <a:sym typeface="Avenir Next Medium"/>
                        </a:rPr>
                        <a:t>0.56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8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0.56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17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A6AAA9"/>
                          </a:solidFill>
                          <a:sym typeface="Avenir Next Demi Bold"/>
                        </a:rPr>
                        <a:t>1000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838787"/>
                          </a:solidFill>
                          <a:sym typeface="Avenir Next Medium"/>
                        </a:rPr>
                        <a:t>0.96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 dirty="0">
                          <a:solidFill>
                            <a:srgbClr val="838787"/>
                          </a:solidFill>
                          <a:sym typeface="Avenir Next Medium"/>
                        </a:rPr>
                        <a:t>0.56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2" name="Till now the best model had been the DT and NB, where RF is and extension(ensemble) of many DTs.…"/>
          <p:cNvSpPr txBox="1"/>
          <p:nvPr/>
        </p:nvSpPr>
        <p:spPr>
          <a:xfrm>
            <a:off x="5936626" y="1179468"/>
            <a:ext cx="6705231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Till now the best model had been the DT and NB, where RF is and extension(ensemble) of many DTs.</a:t>
            </a:r>
          </a:p>
          <a:p>
            <a:pPr marL="228600" indent="-228600">
              <a:buSzPct val="100000"/>
              <a:buChar char="•"/>
            </a:pPr>
            <a:r>
              <a:t>The tabular column shows that the Revenue-False(0) to be constant irrespective of the number of trees and the Revenue-True(1) tends to be increasing till 300 trees and then stays constant.</a:t>
            </a:r>
          </a:p>
          <a:p>
            <a:pPr marL="228600" indent="-228600">
              <a:buSzPct val="100000"/>
              <a:buChar char="•"/>
            </a:pPr>
            <a:r>
              <a:t>So ultimately 300 trees seem to be optimal solution for this ensemble method.</a:t>
            </a:r>
          </a:p>
          <a:p>
            <a:pPr marL="228600" indent="-228600">
              <a:buSzPct val="100000"/>
              <a:buChar char="•"/>
            </a:pPr>
            <a:r>
              <a:t>The precisions seems to have considerably increased with respect to the DT and NB.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onclusion"/>
          <p:cNvSpPr txBox="1"/>
          <p:nvPr/>
        </p:nvSpPr>
        <p:spPr>
          <a:xfrm>
            <a:off x="5732399" y="857641"/>
            <a:ext cx="154000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Conclusion </a:t>
            </a:r>
          </a:p>
        </p:txBody>
      </p:sp>
      <p:graphicFrame>
        <p:nvGraphicFramePr>
          <p:cNvPr id="245" name="Table"/>
          <p:cNvGraphicFramePr/>
          <p:nvPr>
            <p:extLst>
              <p:ext uri="{D42A27DB-BD31-4B8C-83A1-F6EECF244321}">
                <p14:modId xmlns:p14="http://schemas.microsoft.com/office/powerpoint/2010/main" val="2835463727"/>
              </p:ext>
            </p:extLst>
          </p:nvPr>
        </p:nvGraphicFramePr>
        <p:xfrm>
          <a:off x="6550419" y="1644379"/>
          <a:ext cx="5866047" cy="7162118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955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1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solidFill>
                            <a:srgbClr val="A6AAA9"/>
                          </a:solidFill>
                          <a:sym typeface="Avenir Next Demi Bold"/>
                        </a:rPr>
                        <a:t>Revenue-</a:t>
                      </a:r>
                      <a:r>
                        <a:rPr lang="en-US" sz="1500" dirty="0">
                          <a:solidFill>
                            <a:srgbClr val="A6AAA9"/>
                          </a:solidFill>
                          <a:sym typeface="Avenir Next Demi Bold"/>
                        </a:rPr>
                        <a:t>False</a:t>
                      </a:r>
                      <a:endParaRPr sz="1500" dirty="0">
                        <a:solidFill>
                          <a:srgbClr val="A6AAA9"/>
                        </a:solidFill>
                        <a:sym typeface="Avenir Next Demi Bold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solidFill>
                            <a:srgbClr val="A6AAA9"/>
                          </a:solidFill>
                          <a:sym typeface="Avenir Next Demi Bold"/>
                        </a:rPr>
                        <a:t>Revenue-</a:t>
                      </a:r>
                      <a:r>
                        <a:rPr lang="en-US" sz="1500" dirty="0">
                          <a:solidFill>
                            <a:srgbClr val="A6AAA9"/>
                          </a:solidFill>
                          <a:sym typeface="Avenir Next Demi Bold"/>
                        </a:rPr>
                        <a:t>True</a:t>
                      </a:r>
                      <a:endParaRPr sz="1500" dirty="0">
                        <a:solidFill>
                          <a:srgbClr val="A6AAA9"/>
                        </a:solidFill>
                        <a:sym typeface="Avenir Next Demi Bold"/>
                      </a:endParaRP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1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Baseline-Random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sym typeface="Avenir Next Medium"/>
                        </a:rPr>
                        <a:t>0.50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sym typeface="Avenir Next Medium"/>
                        </a:rPr>
                        <a:t>0.50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Naive Bayes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0.91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0.50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KNN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sym typeface="Avenir Next Medium"/>
                        </a:rPr>
                        <a:t>0.95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838787"/>
                          </a:solidFill>
                          <a:sym typeface="Avenir Next Medium"/>
                        </a:rPr>
                        <a:t>0.37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3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Decision Tree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0.91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0.54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ANN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0.96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0.41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Random Forest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0.93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 dirty="0">
                          <a:solidFill>
                            <a:srgbClr val="838787"/>
                          </a:solidFill>
                          <a:sym typeface="Avenir Next Medium"/>
                        </a:rPr>
                        <a:t>0.58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6" name="From the tabulation it is evidently seen that Random Forest is the best classification model for our dataset.…"/>
          <p:cNvSpPr txBox="1"/>
          <p:nvPr/>
        </p:nvSpPr>
        <p:spPr>
          <a:xfrm>
            <a:off x="328589" y="1721154"/>
            <a:ext cx="5655086" cy="482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From the tabulation it is evidently seen that Random Forest is the best</a:t>
            </a:r>
            <a:br/>
            <a:r>
              <a:t>classification model for our dataset.</a:t>
            </a:r>
          </a:p>
          <a:p>
            <a:pPr marL="228600" indent="-228600">
              <a:buSzPct val="100000"/>
              <a:buChar char="•"/>
            </a:pPr>
            <a:r>
              <a:t>So we decided to train our RF model with only the most important features which was </a:t>
            </a:r>
            <a:br/>
            <a:r>
              <a:t>“PAGE VALUES” and “EXIT RATES” and we found out the precision for the Revenue-True class decreased by .03 </a:t>
            </a:r>
          </a:p>
          <a:p>
            <a:pPr marL="228600" indent="-228600">
              <a:buSzPct val="100000"/>
              <a:buChar char="•"/>
            </a:pPr>
            <a:r>
              <a:t>Instead of having 17 features to actually predict the model, predicting merely the same accuracy with two features found to be more effective for the business.  </a:t>
            </a:r>
          </a:p>
        </p:txBody>
      </p:sp>
      <p:pic>
        <p:nvPicPr>
          <p:cNvPr id="247" name="Screen Shot 2019-12-10 at 12.01.36 PM.png" descr="Screen Shot 2019-12-10 at 12.01.3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6966166"/>
            <a:ext cx="5930901" cy="186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resented by"/>
          <p:cNvSpPr txBox="1"/>
          <p:nvPr/>
        </p:nvSpPr>
        <p:spPr>
          <a:xfrm>
            <a:off x="5641721" y="1301750"/>
            <a:ext cx="1721359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presented by </a:t>
            </a:r>
          </a:p>
        </p:txBody>
      </p:sp>
      <p:pic>
        <p:nvPicPr>
          <p:cNvPr id="170" name="IMG_5706.jpg" descr="IMG_57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96" y="2921671"/>
            <a:ext cx="2932694" cy="3910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G_5712.jpg" descr="IMG_57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228" y="2886757"/>
            <a:ext cx="2932695" cy="398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915" y="2807619"/>
            <a:ext cx="2828289" cy="413836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Prithiv Dev Devendran 10453922"/>
          <p:cNvSpPr txBox="1"/>
          <p:nvPr/>
        </p:nvSpPr>
        <p:spPr>
          <a:xfrm>
            <a:off x="1023198" y="6909773"/>
            <a:ext cx="272669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Prithiv Dev Devendran</a:t>
            </a:r>
            <a:br/>
            <a:r>
              <a:t>10453922</a:t>
            </a:r>
          </a:p>
        </p:txBody>
      </p:sp>
      <p:sp>
        <p:nvSpPr>
          <p:cNvPr id="174" name="Shreya Vhadadi 10453495"/>
          <p:cNvSpPr txBox="1"/>
          <p:nvPr/>
        </p:nvSpPr>
        <p:spPr>
          <a:xfrm>
            <a:off x="5628160" y="7077131"/>
            <a:ext cx="193979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Shreya Vhadadi</a:t>
            </a:r>
            <a:br/>
            <a:r>
              <a:t>10453495</a:t>
            </a:r>
          </a:p>
        </p:txBody>
      </p:sp>
      <p:sp>
        <p:nvSpPr>
          <p:cNvPr id="175" name="Chran Suresh 10450732"/>
          <p:cNvSpPr txBox="1"/>
          <p:nvPr/>
        </p:nvSpPr>
        <p:spPr>
          <a:xfrm>
            <a:off x="9976328" y="7077130"/>
            <a:ext cx="166649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Chran Suresh</a:t>
            </a:r>
            <a:br/>
            <a:r>
              <a:t>10450732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e customer goes through a series of chronological steps to making a purchase in an E-commerce website. These steps are tracked down and classified to know a purchased is made. From this problem we seek to find the crucial part of the decision making process and improvise the outcome."/>
          <p:cNvSpPr txBox="1">
            <a:spLocks noGrp="1"/>
          </p:cNvSpPr>
          <p:nvPr>
            <p:ph type="title"/>
          </p:nvPr>
        </p:nvSpPr>
        <p:spPr>
          <a:xfrm>
            <a:off x="406400" y="3506839"/>
            <a:ext cx="12192000" cy="1869434"/>
          </a:xfrm>
          <a:prstGeom prst="rect">
            <a:avLst/>
          </a:prstGeom>
        </p:spPr>
        <p:txBody>
          <a:bodyPr/>
          <a:lstStyle>
            <a:lvl1pPr algn="just" defTabSz="420624">
              <a:lnSpc>
                <a:spcPct val="100000"/>
              </a:lnSpc>
              <a:spcBef>
                <a:spcPts val="2000"/>
              </a:spcBef>
              <a:defRPr sz="2520" cap="none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The customer goes through a series of chronological steps to making a purchase in an E-commerce website. These steps are tracked down and classified to know a purchased is made. From this problem we seek to find the crucial part of the decision making process and improvise the outcome.</a:t>
            </a:r>
          </a:p>
        </p:txBody>
      </p:sp>
      <p:sp>
        <p:nvSpPr>
          <p:cNvPr id="178" name="Problem Statement"/>
          <p:cNvSpPr txBox="1"/>
          <p:nvPr/>
        </p:nvSpPr>
        <p:spPr>
          <a:xfrm>
            <a:off x="5261229" y="1674951"/>
            <a:ext cx="248234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Problem Statement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ataset from Kaggle"/>
          <p:cNvSpPr txBox="1"/>
          <p:nvPr/>
        </p:nvSpPr>
        <p:spPr>
          <a:xfrm>
            <a:off x="5175377" y="1124651"/>
            <a:ext cx="264947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Dataset from Kaggle</a:t>
            </a:r>
          </a:p>
        </p:txBody>
      </p:sp>
      <p:pic>
        <p:nvPicPr>
          <p:cNvPr id="181" name="Screenshot 2019-12-10 at 9.18.45 AM.png" descr="Screenshot 2019-12-10 at 9.18.45 AM.png"/>
          <p:cNvPicPr>
            <a:picLocks noChangeAspect="1"/>
          </p:cNvPicPr>
          <p:nvPr/>
        </p:nvPicPr>
        <p:blipFill>
          <a:blip r:embed="rId2">
            <a:alphaModFix amt="97618"/>
          </a:blip>
          <a:stretch>
            <a:fillRect/>
          </a:stretch>
        </p:blipFill>
        <p:spPr>
          <a:xfrm>
            <a:off x="750951" y="1850498"/>
            <a:ext cx="11502898" cy="5744278"/>
          </a:xfrm>
          <a:prstGeom prst="rect">
            <a:avLst/>
          </a:prstGeom>
          <a:ln w="25400">
            <a:miter lim="400000"/>
          </a:ln>
          <a:effectLst>
            <a:reflection stA="37147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egend"/>
          <p:cNvSpPr txBox="1"/>
          <p:nvPr/>
        </p:nvSpPr>
        <p:spPr>
          <a:xfrm>
            <a:off x="5983986" y="554307"/>
            <a:ext cx="10368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Legend</a:t>
            </a:r>
          </a:p>
        </p:txBody>
      </p:sp>
      <p:graphicFrame>
        <p:nvGraphicFramePr>
          <p:cNvPr id="184" name="Table"/>
          <p:cNvGraphicFramePr/>
          <p:nvPr/>
        </p:nvGraphicFramePr>
        <p:xfrm>
          <a:off x="319715" y="2047082"/>
          <a:ext cx="12365369" cy="7536972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84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Feature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Administrative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The page relating to Administrative setup.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Administrative_Duration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Time spent viewing the Administrative page.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Informational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The page relating to Profile info.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Informational_Duration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Time spent viewing the Informational page.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Product Related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Cost of the product in dollars viewed by the customer 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Product Related_Duration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Time spent viewing the Product_Related page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Bounce Rate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Percentage of visitors to a particular website who navigate away from the site after viewing only one page. 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Exit Rate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Percentage of visitors to a page on the website from which they exit the website to a different site.
ifferent website.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Page Values
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Average value for a page that a user visited before landing on the goal page or completing an transaction.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Special Day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Holidays, festival days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Month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Month of the year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OS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Operating System used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Browser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Web page terminal 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Region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Location of the customer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Traffic Type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How users arrived to that site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Visitor Type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Type of visitor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Weekend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Weekend or not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Revenue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Revenue will be generated or not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corr.png" descr="corr.png"/>
          <p:cNvPicPr>
            <a:picLocks noChangeAspect="1"/>
          </p:cNvPicPr>
          <p:nvPr/>
        </p:nvPicPr>
        <p:blipFill>
          <a:blip r:embed="rId2"/>
          <a:srcRect t="9722" r="8726" b="4995"/>
          <a:stretch>
            <a:fillRect/>
          </a:stretch>
        </p:blipFill>
        <p:spPr>
          <a:xfrm>
            <a:off x="6130454" y="1720596"/>
            <a:ext cx="6585152" cy="6152843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Exploratory Data Analysis"/>
          <p:cNvSpPr txBox="1"/>
          <p:nvPr/>
        </p:nvSpPr>
        <p:spPr>
          <a:xfrm>
            <a:off x="4799710" y="313732"/>
            <a:ext cx="340537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Exploratory Data Analysis  </a:t>
            </a:r>
          </a:p>
        </p:txBody>
      </p:sp>
      <p:sp>
        <p:nvSpPr>
          <p:cNvPr id="188" name="The plotted graph shows the correlation matrix between the features in the dataset.…"/>
          <p:cNvSpPr txBox="1"/>
          <p:nvPr/>
        </p:nvSpPr>
        <p:spPr>
          <a:xfrm>
            <a:off x="616677" y="1970127"/>
            <a:ext cx="5095365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The plotted graph shows the correlation matrix</a:t>
            </a:r>
            <a:br/>
            <a:r>
              <a:t>between the features in the dataset.</a:t>
            </a:r>
          </a:p>
          <a:p>
            <a:pPr marL="228600" indent="-228600">
              <a:buSzPct val="100000"/>
              <a:buChar char="•"/>
            </a:pPr>
            <a:r>
              <a:t>The “PRODUCT_RELATED” and “PRODUCT RELATED _DURATION”</a:t>
            </a:r>
            <a:br/>
            <a:r>
              <a:t>have considerable amount of correlation between them but we felt the cost of the product need not be related to the amount of time spent on the product.</a:t>
            </a:r>
          </a:p>
          <a:p>
            <a:pPr marL="228600" indent="-228600">
              <a:buSzPct val="100000"/>
              <a:buChar char="•"/>
            </a:pPr>
            <a:r>
              <a:t>The “BOUNCE RATE” and “EXIT RATE” also have high correlation but weren’t removed because they were similar aspects of the dataset but represented  two important factors of the dataset.</a:t>
            </a:r>
            <a:br/>
            <a:br/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shot 2019-12-10 at 9.14.16 AM.png" descr="Screenshot 2019-12-10 at 9.14.16 AM.png"/>
          <p:cNvPicPr>
            <a:picLocks noChangeAspect="1"/>
          </p:cNvPicPr>
          <p:nvPr/>
        </p:nvPicPr>
        <p:blipFill>
          <a:blip r:embed="rId2">
            <a:alphaModFix amt="87405"/>
          </a:blip>
          <a:stretch>
            <a:fillRect/>
          </a:stretch>
        </p:blipFill>
        <p:spPr>
          <a:xfrm>
            <a:off x="1243220" y="2046968"/>
            <a:ext cx="10518360" cy="2278979"/>
          </a:xfrm>
          <a:prstGeom prst="rect">
            <a:avLst/>
          </a:prstGeom>
          <a:ln w="25400">
            <a:miter lim="400000"/>
          </a:ln>
          <a:effectLst>
            <a:reflection stA="24456" endPos="40000" dir="5400000" sy="-100000" algn="bl" rotWithShape="0"/>
          </a:effectLst>
        </p:spPr>
      </p:pic>
      <p:sp>
        <p:nvSpPr>
          <p:cNvPr id="191" name="Pre-processing"/>
          <p:cNvSpPr txBox="1"/>
          <p:nvPr/>
        </p:nvSpPr>
        <p:spPr>
          <a:xfrm>
            <a:off x="5502021" y="820279"/>
            <a:ext cx="20007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Pre-processing </a:t>
            </a:r>
          </a:p>
        </p:txBody>
      </p:sp>
      <p:sp>
        <p:nvSpPr>
          <p:cNvPr id="192" name="There are 14 missing values in each and every column where all the values are from the same record.…"/>
          <p:cNvSpPr txBox="1"/>
          <p:nvPr/>
        </p:nvSpPr>
        <p:spPr>
          <a:xfrm>
            <a:off x="587592" y="5034454"/>
            <a:ext cx="11829616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There are 14 missing values in each and every column where all the values are from the same record.</a:t>
            </a:r>
          </a:p>
          <a:p>
            <a:pPr marL="228600" indent="-228600">
              <a:buSzPct val="100000"/>
              <a:buChar char="•"/>
            </a:pPr>
            <a:r>
              <a:t>Due to this fact we removed them, since didn’t want to make imputations that would drastically make modifications.  </a:t>
            </a:r>
          </a:p>
          <a:p>
            <a:pPr marL="228600" indent="-228600">
              <a:buSzPct val="100000"/>
              <a:buChar char="•"/>
            </a:pPr>
            <a:r>
              <a:t>We changed the text data into discrete numeric values.</a:t>
            </a:r>
          </a:p>
          <a:p>
            <a:pPr marL="228600" indent="-228600">
              <a:buSzPct val="100000"/>
              <a:buChar char="•"/>
            </a:pPr>
            <a:r>
              <a:t>We changed the Class labels - Revenue-False to be 0 and Revenue-True to be 1.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Baseline Model"/>
          <p:cNvSpPr txBox="1"/>
          <p:nvPr/>
        </p:nvSpPr>
        <p:spPr>
          <a:xfrm>
            <a:off x="5317172" y="1102349"/>
            <a:ext cx="249364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Baseline Model</a:t>
            </a:r>
          </a:p>
        </p:txBody>
      </p:sp>
      <p:sp>
        <p:nvSpPr>
          <p:cNvPr id="195" name="Baseline Model"/>
          <p:cNvSpPr txBox="1"/>
          <p:nvPr/>
        </p:nvSpPr>
        <p:spPr>
          <a:xfrm>
            <a:off x="5604383" y="1846483"/>
            <a:ext cx="19192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Baseline Model</a:t>
            </a:r>
          </a:p>
        </p:txBody>
      </p:sp>
      <p:graphicFrame>
        <p:nvGraphicFramePr>
          <p:cNvPr id="196" name="Table"/>
          <p:cNvGraphicFramePr/>
          <p:nvPr/>
        </p:nvGraphicFramePr>
        <p:xfrm>
          <a:off x="9379029" y="2912969"/>
          <a:ext cx="2590800" cy="3208041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70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Y Test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Ones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7" name="Table"/>
          <p:cNvGraphicFramePr/>
          <p:nvPr/>
        </p:nvGraphicFramePr>
        <p:xfrm>
          <a:off x="5268595" y="3371849"/>
          <a:ext cx="2590800" cy="3208041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70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Y Test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Zeros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8" name="Table"/>
          <p:cNvGraphicFramePr/>
          <p:nvPr/>
        </p:nvGraphicFramePr>
        <p:xfrm>
          <a:off x="803653" y="2925188"/>
          <a:ext cx="2590800" cy="3208041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70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Y Test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A6AAA9"/>
                          </a:solidFill>
                          <a:sym typeface="Avenir Next Demi Bold"/>
                        </a:rPr>
                        <a:t>Random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9" name="Image 12-10-19 at 10.35 AM.jpg" descr="Image 12-10-19 at 10.35 AM.jpg"/>
          <p:cNvPicPr>
            <a:picLocks noChangeAspect="1"/>
          </p:cNvPicPr>
          <p:nvPr/>
        </p:nvPicPr>
        <p:blipFill>
          <a:blip r:embed="rId2"/>
          <a:srcRect l="17188" t="47608" r="47247" b="47608"/>
          <a:stretch>
            <a:fillRect/>
          </a:stretch>
        </p:blipFill>
        <p:spPr>
          <a:xfrm>
            <a:off x="90655" y="6452571"/>
            <a:ext cx="4468424" cy="375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 12-10-19 at 10.35 AM.jpg" descr="Image 12-10-19 at 10.35 AM.jpg"/>
          <p:cNvPicPr>
            <a:picLocks noChangeAspect="1"/>
          </p:cNvPicPr>
          <p:nvPr/>
        </p:nvPicPr>
        <p:blipFill>
          <a:blip r:embed="rId2"/>
          <a:srcRect l="17495" t="62832" r="47382" b="33214"/>
          <a:stretch>
            <a:fillRect/>
          </a:stretch>
        </p:blipFill>
        <p:spPr>
          <a:xfrm>
            <a:off x="8382278" y="6517971"/>
            <a:ext cx="4584384" cy="322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 12-10-19 at 10.35 AM.jpg" descr="Image 12-10-19 at 10.35 AM.jpg"/>
          <p:cNvPicPr>
            <a:picLocks noChangeAspect="1"/>
          </p:cNvPicPr>
          <p:nvPr/>
        </p:nvPicPr>
        <p:blipFill>
          <a:blip r:embed="rId2"/>
          <a:srcRect l="17048" t="77269" r="45623" b="18379"/>
          <a:stretch>
            <a:fillRect/>
          </a:stretch>
        </p:blipFill>
        <p:spPr>
          <a:xfrm>
            <a:off x="4475956" y="2605737"/>
            <a:ext cx="4052839" cy="29522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he first tabulation shows random prediction for the output.…"/>
          <p:cNvSpPr txBox="1"/>
          <p:nvPr/>
        </p:nvSpPr>
        <p:spPr>
          <a:xfrm>
            <a:off x="2698115" y="7345895"/>
            <a:ext cx="773176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The first tabulation shows random prediction for the output.</a:t>
            </a:r>
          </a:p>
          <a:p>
            <a:pPr marL="228600" indent="-228600">
              <a:buSzPct val="100000"/>
              <a:buChar char="•"/>
            </a:pPr>
            <a:r>
              <a:t>The second tabulation shows all zeros prediction for the output.</a:t>
            </a:r>
          </a:p>
          <a:p>
            <a:pPr marL="228600" indent="-228600">
              <a:buSzPct val="100000"/>
              <a:buChar char="•"/>
            </a:pPr>
            <a:r>
              <a:t>The third tabulation shows all ones prediction for the output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Intuition from the baseline"/>
          <p:cNvSpPr txBox="1"/>
          <p:nvPr/>
        </p:nvSpPr>
        <p:spPr>
          <a:xfrm>
            <a:off x="4882006" y="920400"/>
            <a:ext cx="34452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Intuition from the baseline </a:t>
            </a:r>
          </a:p>
        </p:txBody>
      </p:sp>
      <p:sp>
        <p:nvSpPr>
          <p:cNvPr id="205" name="It is evident that the dataset is imbalanced.…"/>
          <p:cNvSpPr txBox="1"/>
          <p:nvPr/>
        </p:nvSpPr>
        <p:spPr>
          <a:xfrm>
            <a:off x="643945" y="2192602"/>
            <a:ext cx="6244799" cy="505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It is evident that the dataset is imbalanced.</a:t>
            </a:r>
          </a:p>
          <a:p>
            <a:pPr marL="228600" indent="-228600">
              <a:buSzPct val="100000"/>
              <a:buChar char="•"/>
            </a:pPr>
            <a:r>
              <a:t>Finding accuracy can actually mislead the prediction of this classification problem.</a:t>
            </a:r>
          </a:p>
          <a:p>
            <a:pPr marL="228600" indent="-228600">
              <a:buSzPct val="100000"/>
              <a:buChar char="•"/>
            </a:pPr>
            <a:r>
              <a:t>Thus from this understanding we can use precision as an evaluation metric to find how good each of our class is classified.</a:t>
            </a:r>
          </a:p>
          <a:p>
            <a:pPr marL="228600" indent="-228600">
              <a:buSzPct val="100000"/>
              <a:buChar char="•"/>
            </a:pPr>
            <a:r>
              <a:t>Precision has two factors : true positive and false positive. </a:t>
            </a:r>
          </a:p>
          <a:p>
            <a:pPr marL="228600" indent="-228600">
              <a:buSzPct val="100000"/>
              <a:buChar char="•"/>
            </a:pPr>
            <a:r>
              <a:t>True positive - correctly predicts the positive class.</a:t>
            </a:r>
          </a:p>
          <a:p>
            <a:pPr marL="228600" indent="-228600">
              <a:buSzPct val="100000"/>
              <a:buChar char="•"/>
            </a:pPr>
            <a:r>
              <a:t>False positive - mis-predicts the positive class.</a:t>
            </a:r>
          </a:p>
        </p:txBody>
      </p:sp>
      <p:pic>
        <p:nvPicPr>
          <p:cNvPr id="206" name="1*7J08ekAwupLBegeUI8muHA.png" descr="1*7J08ekAwupLBegeUI8muHA.png"/>
          <p:cNvPicPr>
            <a:picLocks noChangeAspect="1"/>
          </p:cNvPicPr>
          <p:nvPr/>
        </p:nvPicPr>
        <p:blipFill>
          <a:blip r:embed="rId2"/>
          <a:srcRect b="57611"/>
          <a:stretch>
            <a:fillRect/>
          </a:stretch>
        </p:blipFill>
        <p:spPr>
          <a:xfrm>
            <a:off x="7171652" y="2908252"/>
            <a:ext cx="5128489" cy="107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1*OhEnS-T54Cz0YSTl_c3Dwg.jpeg" descr="1*OhEnS-T54Cz0YSTl_c3Dw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565" y="5031006"/>
            <a:ext cx="5128594" cy="1201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1233</Words>
  <Application>Microsoft Macintosh PowerPoint</Application>
  <PresentationFormat>Custom</PresentationFormat>
  <Paragraphs>225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New_Template7</vt:lpstr>
      <vt:lpstr>PowerPoint Presentation</vt:lpstr>
      <vt:lpstr>PowerPoint Presentation</vt:lpstr>
      <vt:lpstr>The customer goes through a series of chronological steps to making a purchase in an E-commerce website. These steps are tracked down and classified to know a purchased is made. From this problem we seek to find the crucial part of the decision making process and improvise the outcome.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Prithiv Devendran</cp:lastModifiedBy>
  <cp:revision>2</cp:revision>
  <dcterms:modified xsi:type="dcterms:W3CDTF">2019-12-13T00:26:05Z</dcterms:modified>
</cp:coreProperties>
</file>